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00" r:id="rId4"/>
    <p:sldMasterId id="2147483726" r:id="rId5"/>
    <p:sldMasterId id="2147483739" r:id="rId6"/>
    <p:sldMasterId id="2147483765" r:id="rId7"/>
  </p:sldMasterIdLst>
  <p:notesMasterIdLst>
    <p:notesMasterId r:id="rId21"/>
  </p:notesMasterIdLst>
  <p:sldIdLst>
    <p:sldId id="256" r:id="rId8"/>
    <p:sldId id="257" r:id="rId9"/>
    <p:sldId id="270" r:id="rId10"/>
    <p:sldId id="260" r:id="rId11"/>
    <p:sldId id="267" r:id="rId12"/>
    <p:sldId id="272" r:id="rId13"/>
    <p:sldId id="261" r:id="rId14"/>
    <p:sldId id="266" r:id="rId15"/>
    <p:sldId id="281" r:id="rId16"/>
    <p:sldId id="262" r:id="rId17"/>
    <p:sldId id="263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EC91C-3371-04F6-87ED-AA488AF0BA17}" v="2497" dt="2023-07-11T08:03:56.704"/>
    <p1510:client id="{B03829FF-71BC-1711-269F-B794A827ECEA}" v="110" dt="2023-07-11T08:32:32.221"/>
    <p1510:client id="{B05E5D29-0986-52F2-F424-1191D4B922E3}" v="48" dt="2023-07-11T08:38:28.913"/>
    <p1510:client id="{FD658D0B-A2B8-0015-F185-DBD72CA5952F}" v="321" dt="2023-07-10T11:56:45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2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E88CC3DA-E674-4FA9-8297-40674C8A928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More funky title</a:t>
            </a:r>
          </a:p>
        </p:txBody>
      </p:sp>
      <p:sp>
        <p:nvSpPr>
          <p:cNvPr id="102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27BDBC-6FE1-4BCD-ACC0-3B8AB0660B3E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F87BC0-03B5-4E5A-A359-B64E14964C8E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F87BC0-03B5-4E5A-A359-B64E14964C8E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6111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F87BC0-03B5-4E5A-A359-B64E14964C8E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07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C4219B-06E8-430B-BDE3-7F6742032B0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8E0BFE-5BCD-45D5-9674-FF002FE46027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Add hier and bar charts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Image bank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Blank slide w/ header &amp; footer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A989B2C-1372-499B-8CFA-C9E27620DE87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6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26D731-B7EB-41E5-A896-DB55366014B4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6DB555-CCD2-403E-B18C-C3D46C092874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42CB984-05F9-47ED-9E2B-50723F6932A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42CB984-05F9-47ED-9E2B-50723F6932AF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87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EC82DC-C84C-4FED-8320-C61D25EF1BEE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crummy.com/software/BeautifulSoup/bs4/doc/" TargetMode="External"/><Relationship Id="rId5" Type="http://schemas.openxmlformats.org/officeDocument/2006/relationships/hyperlink" Target="https://snyk.io/advisor/python/geopy/functions/geopy.geocoders.Nominatim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developer.tomtom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Box 25"/>
          <p:cNvSpPr/>
          <p:nvPr/>
        </p:nvSpPr>
        <p:spPr>
          <a:xfrm>
            <a:off x="484094" y="1963101"/>
            <a:ext cx="5250600" cy="13683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trike="noStrike" spc="94">
                <a:solidFill>
                  <a:srgbClr val="080868"/>
                </a:solidFill>
                <a:latin typeface="Poppins"/>
                <a:ea typeface="DejaVu Sans"/>
              </a:rPr>
              <a:t>Comparing the Impact of Online and In-person Consultations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31" name="Group 26"/>
          <p:cNvGrpSpPr/>
          <p:nvPr/>
        </p:nvGrpSpPr>
        <p:grpSpPr>
          <a:xfrm>
            <a:off x="5817960" y="295200"/>
            <a:ext cx="4460400" cy="4467960"/>
            <a:chOff x="5817960" y="295200"/>
            <a:chExt cx="4460400" cy="4467960"/>
          </a:xfrm>
        </p:grpSpPr>
        <p:sp>
          <p:nvSpPr>
            <p:cNvPr id="432" name="Straight Connector 27"/>
            <p:cNvSpPr/>
            <p:nvPr/>
          </p:nvSpPr>
          <p:spPr>
            <a:xfrm>
              <a:off x="581796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3" name="Straight Connector 28"/>
            <p:cNvSpPr/>
            <p:nvPr/>
          </p:nvSpPr>
          <p:spPr>
            <a:xfrm>
              <a:off x="1027800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Straight Connector 29"/>
            <p:cNvSpPr/>
            <p:nvPr/>
          </p:nvSpPr>
          <p:spPr>
            <a:xfrm>
              <a:off x="804780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Straight Connector 30"/>
            <p:cNvSpPr/>
            <p:nvPr/>
          </p:nvSpPr>
          <p:spPr>
            <a:xfrm>
              <a:off x="670968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Straight Connector 31"/>
            <p:cNvSpPr/>
            <p:nvPr/>
          </p:nvSpPr>
          <p:spPr>
            <a:xfrm>
              <a:off x="715572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7" name="Straight Connector 32"/>
            <p:cNvSpPr/>
            <p:nvPr/>
          </p:nvSpPr>
          <p:spPr>
            <a:xfrm>
              <a:off x="760176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8" name="Straight Connector 33"/>
            <p:cNvSpPr/>
            <p:nvPr/>
          </p:nvSpPr>
          <p:spPr>
            <a:xfrm>
              <a:off x="849384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9" name="Straight Connector 34"/>
            <p:cNvSpPr/>
            <p:nvPr/>
          </p:nvSpPr>
          <p:spPr>
            <a:xfrm>
              <a:off x="893988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0" name="Straight Connector 35"/>
            <p:cNvSpPr/>
            <p:nvPr/>
          </p:nvSpPr>
          <p:spPr>
            <a:xfrm>
              <a:off x="938592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Straight Connector 36"/>
            <p:cNvSpPr/>
            <p:nvPr/>
          </p:nvSpPr>
          <p:spPr>
            <a:xfrm>
              <a:off x="983196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2" name="Straight Connector 37"/>
            <p:cNvSpPr/>
            <p:nvPr/>
          </p:nvSpPr>
          <p:spPr>
            <a:xfrm flipH="1">
              <a:off x="5817960" y="29520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Straight Connector 38"/>
            <p:cNvSpPr/>
            <p:nvPr/>
          </p:nvSpPr>
          <p:spPr>
            <a:xfrm flipH="1">
              <a:off x="5817960" y="476280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4" name="Straight Connector 39"/>
            <p:cNvSpPr/>
            <p:nvPr/>
          </p:nvSpPr>
          <p:spPr>
            <a:xfrm flipH="1">
              <a:off x="5817960" y="25365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5" name="Straight Connector 40"/>
            <p:cNvSpPr/>
            <p:nvPr/>
          </p:nvSpPr>
          <p:spPr>
            <a:xfrm flipH="1">
              <a:off x="5817960" y="119160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6" name="Straight Connector 41"/>
            <p:cNvSpPr/>
            <p:nvPr/>
          </p:nvSpPr>
          <p:spPr>
            <a:xfrm flipH="1">
              <a:off x="5817960" y="20883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Straight Connector 42"/>
            <p:cNvSpPr/>
            <p:nvPr/>
          </p:nvSpPr>
          <p:spPr>
            <a:xfrm flipH="1">
              <a:off x="5817960" y="29847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8" name="Straight Connector 43"/>
            <p:cNvSpPr/>
            <p:nvPr/>
          </p:nvSpPr>
          <p:spPr>
            <a:xfrm flipH="1">
              <a:off x="5817960" y="34329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9" name="Straight Connector 44"/>
            <p:cNvSpPr/>
            <p:nvPr/>
          </p:nvSpPr>
          <p:spPr>
            <a:xfrm flipH="1">
              <a:off x="5817960" y="38811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Straight Connector 45"/>
            <p:cNvSpPr/>
            <p:nvPr/>
          </p:nvSpPr>
          <p:spPr>
            <a:xfrm flipH="1">
              <a:off x="5817960" y="432936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Straight Connector 46"/>
            <p:cNvSpPr/>
            <p:nvPr/>
          </p:nvSpPr>
          <p:spPr>
            <a:xfrm>
              <a:off x="6264000" y="295200"/>
              <a:ext cx="360" cy="44589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Straight Connector 47"/>
            <p:cNvSpPr/>
            <p:nvPr/>
          </p:nvSpPr>
          <p:spPr>
            <a:xfrm flipH="1">
              <a:off x="5817960" y="163980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3" name="Straight Connector 48"/>
            <p:cNvSpPr/>
            <p:nvPr/>
          </p:nvSpPr>
          <p:spPr>
            <a:xfrm flipH="1">
              <a:off x="5817960" y="743400"/>
              <a:ext cx="4458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4" name="Frame 3"/>
          <p:cNvSpPr/>
          <p:nvPr/>
        </p:nvSpPr>
        <p:spPr>
          <a:xfrm>
            <a:off x="6400800" y="914400"/>
            <a:ext cx="4800240" cy="5257440"/>
          </a:xfrm>
          <a:prstGeom prst="frame">
            <a:avLst>
              <a:gd name="adj1" fmla="val 2141"/>
            </a:avLst>
          </a:prstGeom>
          <a:solidFill>
            <a:srgbClr val="00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5" name="Picture 22"/>
          <p:cNvPicPr/>
          <p:nvPr/>
        </p:nvPicPr>
        <p:blipFill>
          <a:blip r:embed="rId3"/>
          <a:stretch/>
        </p:blipFill>
        <p:spPr>
          <a:xfrm>
            <a:off x="10174680" y="5527080"/>
            <a:ext cx="594360" cy="390600"/>
          </a:xfrm>
          <a:prstGeom prst="rect">
            <a:avLst/>
          </a:prstGeom>
          <a:ln w="0">
            <a:noFill/>
          </a:ln>
        </p:spPr>
      </p:pic>
      <p:pic>
        <p:nvPicPr>
          <p:cNvPr id="456" name="Picture 24"/>
          <p:cNvPicPr/>
          <p:nvPr/>
        </p:nvPicPr>
        <p:blipFill>
          <a:blip r:embed="rId4"/>
          <a:stretch/>
        </p:blipFill>
        <p:spPr>
          <a:xfrm>
            <a:off x="6778800" y="1069920"/>
            <a:ext cx="891000" cy="891000"/>
          </a:xfrm>
          <a:prstGeom prst="rect">
            <a:avLst/>
          </a:prstGeom>
          <a:ln w="0">
            <a:noFill/>
          </a:ln>
        </p:spPr>
      </p:pic>
      <p:pic>
        <p:nvPicPr>
          <p:cNvPr id="457" name="Picture 1" descr="Background pattern&#10;&#10;Description automatically generated"/>
          <p:cNvPicPr/>
          <p:nvPr/>
        </p:nvPicPr>
        <p:blipFill>
          <a:blip r:embed="rId5"/>
          <a:stretch/>
        </p:blipFill>
        <p:spPr>
          <a:xfrm>
            <a:off x="5341320" y="4366080"/>
            <a:ext cx="2354040" cy="2385720"/>
          </a:xfrm>
          <a:prstGeom prst="rect">
            <a:avLst/>
          </a:prstGeom>
          <a:ln w="0">
            <a:noFill/>
          </a:ln>
        </p:spPr>
      </p:pic>
      <p:pic>
        <p:nvPicPr>
          <p:cNvPr id="458" name="Picture 6"/>
          <p:cNvPicPr/>
          <p:nvPr/>
        </p:nvPicPr>
        <p:blipFill>
          <a:blip r:embed="rId6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460" name="Picture 459"/>
          <p:cNvPicPr/>
          <p:nvPr/>
        </p:nvPicPr>
        <p:blipFill>
          <a:blip r:embed="rId7"/>
          <a:srcRect l="5626" r="6368"/>
          <a:stretch/>
        </p:blipFill>
        <p:spPr>
          <a:xfrm>
            <a:off x="6629400" y="1113120"/>
            <a:ext cx="4250520" cy="483012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8E827-58AC-D131-2998-DAA065C14A2D}"/>
              </a:ext>
            </a:extLst>
          </p:cNvPr>
          <p:cNvSpPr txBox="1"/>
          <p:nvPr/>
        </p:nvSpPr>
        <p:spPr>
          <a:xfrm>
            <a:off x="1070482" y="3625102"/>
            <a:ext cx="380519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/>
              </a:rPr>
              <a:t>2303-Capstone-Group-B</a:t>
            </a:r>
            <a:endParaRPr lang="en-US" sz="2400" dirty="0">
              <a:solidFill>
                <a:srgbClr val="00206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B873AC34-FDA1-0166-44DB-74DF2B00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3518" y="1620370"/>
            <a:ext cx="2059643" cy="2082054"/>
          </a:xfrm>
          <a:prstGeom prst="rect">
            <a:avLst/>
          </a:prstGeom>
        </p:spPr>
      </p:pic>
      <p:pic>
        <p:nvPicPr>
          <p:cNvPr id="10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8DDF96B0-FACE-E770-2115-019B7CF3C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88" y="1037664"/>
            <a:ext cx="2743200" cy="2743200"/>
          </a:xfrm>
          <a:prstGeom prst="rect">
            <a:avLst/>
          </a:prstGeom>
        </p:spPr>
      </p:pic>
      <p:sp>
        <p:nvSpPr>
          <p:cNvPr id="541" name="Rounded Rectangle 6"/>
          <p:cNvSpPr/>
          <p:nvPr/>
        </p:nvSpPr>
        <p:spPr>
          <a:xfrm>
            <a:off x="6186960" y="1283400"/>
            <a:ext cx="4741200" cy="4643640"/>
          </a:xfrm>
          <a:prstGeom prst="roundRect">
            <a:avLst>
              <a:gd name="adj" fmla="val 4431"/>
            </a:avLst>
          </a:prstGeom>
          <a:solidFill>
            <a:srgbClr val="00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TextBox 4"/>
          <p:cNvSpPr/>
          <p:nvPr/>
        </p:nvSpPr>
        <p:spPr>
          <a:xfrm>
            <a:off x="6525720" y="2034000"/>
            <a:ext cx="4074480" cy="5598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Poppins"/>
              </a:rPr>
              <a:t>TECH STACK</a:t>
            </a:r>
            <a:endParaRPr lang="en-US" sz="2800" b="1" strike="noStrike" spc="-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44" name="TextBox 32"/>
          <p:cNvSpPr/>
          <p:nvPr/>
        </p:nvSpPr>
        <p:spPr>
          <a:xfrm>
            <a:off x="6525720" y="2602440"/>
            <a:ext cx="4074480" cy="33792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D" sz="1600" spc="-1" dirty="0">
                <a:solidFill>
                  <a:srgbClr val="FFFFFF"/>
                </a:solidFill>
                <a:ea typeface="+mn-lt"/>
                <a:cs typeface="+mn-lt"/>
              </a:rPr>
              <a:t>Language (Python)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ID" sz="1600" spc="-1" dirty="0">
                <a:solidFill>
                  <a:srgbClr val="FFFFFF"/>
                </a:solidFill>
                <a:ea typeface="+mn-lt"/>
                <a:cs typeface="+mn-lt"/>
              </a:rPr>
              <a:t>Web Framework (</a:t>
            </a:r>
            <a:r>
              <a:rPr lang="en-ID" sz="1600" spc="-1" err="1">
                <a:solidFill>
                  <a:srgbClr val="FFFFFF"/>
                </a:solidFill>
                <a:ea typeface="+mn-lt"/>
                <a:cs typeface="+mn-lt"/>
              </a:rPr>
              <a:t>FastApi</a:t>
            </a:r>
            <a:r>
              <a:rPr lang="en-ID" sz="1600" spc="-1" dirty="0">
                <a:solidFill>
                  <a:srgbClr val="FFFFFF"/>
                </a:solidFill>
                <a:ea typeface="+mn-lt"/>
                <a:cs typeface="+mn-lt"/>
              </a:rPr>
              <a:t>)</a:t>
            </a:r>
            <a:endParaRPr lang="en-ID" dirty="0"/>
          </a:p>
          <a:p>
            <a:pPr>
              <a:lnSpc>
                <a:spcPct val="200000"/>
              </a:lnSpc>
            </a:pPr>
            <a:r>
              <a:rPr lang="en-ID" sz="1600" spc="-1" dirty="0">
                <a:solidFill>
                  <a:srgbClr val="FFFFFF"/>
                </a:solidFill>
                <a:ea typeface="+mn-lt"/>
                <a:cs typeface="+mn-lt"/>
              </a:rPr>
              <a:t>Caching Data (Redis)</a:t>
            </a:r>
            <a:endParaRPr lang="en-ID" dirty="0"/>
          </a:p>
          <a:p>
            <a:pPr>
              <a:lnSpc>
                <a:spcPct val="200000"/>
              </a:lnSpc>
            </a:pPr>
            <a:r>
              <a:rPr lang="en-ID" sz="1600" spc="-1" dirty="0">
                <a:solidFill>
                  <a:srgbClr val="FFFFFF"/>
                </a:solidFill>
                <a:latin typeface="Avenir Light"/>
                <a:ea typeface="Open Sans"/>
              </a:rPr>
              <a:t>Containerization (Docker)</a:t>
            </a:r>
          </a:p>
          <a:p>
            <a:pPr>
              <a:lnSpc>
                <a:spcPct val="200000"/>
              </a:lnSpc>
            </a:pPr>
            <a:r>
              <a:rPr lang="en-ID" sz="1600" spc="-1" dirty="0">
                <a:solidFill>
                  <a:srgbClr val="FFFFFF"/>
                </a:solidFill>
                <a:latin typeface="Avenir Light"/>
                <a:ea typeface="Open Sans"/>
              </a:rPr>
              <a:t>Version Controlling (Git)</a:t>
            </a:r>
            <a:endParaRPr lang="en-ID" dirty="0">
              <a:solidFill>
                <a:srgbClr val="000000"/>
              </a:solidFill>
              <a:latin typeface="Arial"/>
              <a:ea typeface="Open Sans"/>
            </a:endParaRPr>
          </a:p>
          <a:p>
            <a:pPr>
              <a:lnSpc>
                <a:spcPct val="113999"/>
              </a:lnSpc>
            </a:pPr>
            <a:endParaRPr lang="en-ID" sz="1600" spc="-1" dirty="0">
              <a:solidFill>
                <a:srgbClr val="FFFFFF"/>
              </a:solidFill>
              <a:latin typeface="Avenir Light"/>
              <a:ea typeface="Open Sans"/>
            </a:endParaRPr>
          </a:p>
          <a:p>
            <a:pPr>
              <a:lnSpc>
                <a:spcPct val="113999"/>
              </a:lnSpc>
            </a:pPr>
            <a:endParaRPr lang="en-ID" sz="1600" spc="-1" dirty="0">
              <a:solidFill>
                <a:srgbClr val="FFFFFF"/>
              </a:solidFill>
              <a:latin typeface="Avenir Light"/>
              <a:ea typeface="Open Sans"/>
            </a:endParaRPr>
          </a:p>
          <a:p>
            <a:pPr>
              <a:lnSpc>
                <a:spcPct val="113999"/>
              </a:lnSpc>
            </a:pPr>
            <a:endParaRPr lang="en-ID" sz="1600" spc="-1" dirty="0">
              <a:solidFill>
                <a:srgbClr val="FFFFFF"/>
              </a:solidFill>
              <a:latin typeface="Avenir Light"/>
              <a:ea typeface="Open Sans"/>
            </a:endParaRPr>
          </a:p>
        </p:txBody>
      </p:sp>
      <p:pic>
        <p:nvPicPr>
          <p:cNvPr id="545" name="Graphic 35"/>
          <p:cNvPicPr/>
          <p:nvPr/>
        </p:nvPicPr>
        <p:blipFill>
          <a:blip r:embed="rId6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7"/>
          <p:cNvPicPr/>
          <p:nvPr/>
        </p:nvPicPr>
        <p:blipFill>
          <a:blip r:embed="rId7"/>
          <a:stretch/>
        </p:blipFill>
        <p:spPr>
          <a:xfrm flipH="1">
            <a:off x="4656240" y="825480"/>
            <a:ext cx="1051560" cy="93996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3"/>
          <p:cNvPicPr/>
          <p:nvPr/>
        </p:nvPicPr>
        <p:blipFill>
          <a:blip r:embed="rId8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4" descr="A red hexagon with white logo&#10;&#10;Description automatically generated">
            <a:extLst>
              <a:ext uri="{FF2B5EF4-FFF2-40B4-BE49-F238E27FC236}">
                <a16:creationId xmlns:a16="http://schemas.microsoft.com/office/drawing/2014/main" id="{77976D6F-81E2-488F-3703-9DD06492A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95835" y="2747121"/>
            <a:ext cx="2743200" cy="1543050"/>
          </a:xfrm>
          <a:prstGeom prst="rect">
            <a:avLst/>
          </a:prstGeom>
        </p:spPr>
      </p:pic>
      <p:pic>
        <p:nvPicPr>
          <p:cNvPr id="7" name="Picture 7" descr="A black cat with a tail&#10;&#10;Description automatically generated">
            <a:extLst>
              <a:ext uri="{FF2B5EF4-FFF2-40B4-BE49-F238E27FC236}">
                <a16:creationId xmlns:a16="http://schemas.microsoft.com/office/drawing/2014/main" id="{8389B7B8-AC8E-616A-09C2-6A9C0DC28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8782" y="3333257"/>
            <a:ext cx="1588995" cy="1536193"/>
          </a:xfrm>
          <a:prstGeom prst="rect">
            <a:avLst/>
          </a:prstGeom>
        </p:spPr>
      </p:pic>
      <p:pic>
        <p:nvPicPr>
          <p:cNvPr id="5" name="Picture 5" descr="A blue circle with a white whale and cubes&#10;&#10;Description automatically generated">
            <a:extLst>
              <a:ext uri="{FF2B5EF4-FFF2-40B4-BE49-F238E27FC236}">
                <a16:creationId xmlns:a16="http://schemas.microsoft.com/office/drawing/2014/main" id="{45AC831D-A54F-F4A4-8377-7E4198AE58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7959" y="3267636"/>
            <a:ext cx="25527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raphic 35"/>
          <p:cNvPicPr/>
          <p:nvPr/>
        </p:nvPicPr>
        <p:blipFill>
          <a:blip r:embed="rId3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2"/>
          <p:cNvPicPr/>
          <p:nvPr/>
        </p:nvPicPr>
        <p:blipFill>
          <a:blip r:embed="rId4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8E1ED1-06B9-CBD8-613D-4840EA86A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42" b="72833"/>
          <a:stretch/>
        </p:blipFill>
        <p:spPr>
          <a:xfrm>
            <a:off x="1477023" y="2000962"/>
            <a:ext cx="9233203" cy="3395699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12FBBE85-3A63-0C37-8527-815B0DD8A4CC}"/>
              </a:ext>
            </a:extLst>
          </p:cNvPr>
          <p:cNvSpPr txBox="1"/>
          <p:nvPr/>
        </p:nvSpPr>
        <p:spPr>
          <a:xfrm>
            <a:off x="5556663" y="1084613"/>
            <a:ext cx="424542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2060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raphic 35"/>
          <p:cNvPicPr/>
          <p:nvPr/>
        </p:nvPicPr>
        <p:blipFill>
          <a:blip r:embed="rId3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2"/>
          <p:cNvPicPr/>
          <p:nvPr/>
        </p:nvPicPr>
        <p:blipFill>
          <a:blip r:embed="rId4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12FBBE85-3A63-0C37-8527-815B0DD8A4CC}"/>
              </a:ext>
            </a:extLst>
          </p:cNvPr>
          <p:cNvSpPr txBox="1"/>
          <p:nvPr/>
        </p:nvSpPr>
        <p:spPr>
          <a:xfrm>
            <a:off x="1147949" y="1530927"/>
            <a:ext cx="424542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References</a:t>
            </a:r>
            <a:endParaRPr lang="en-US" sz="2800" b="1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71334-61A7-86F7-2F1B-41966E25CE10}"/>
              </a:ext>
            </a:extLst>
          </p:cNvPr>
          <p:cNvSpPr txBox="1"/>
          <p:nvPr/>
        </p:nvSpPr>
        <p:spPr>
          <a:xfrm>
            <a:off x="1075592" y="2414255"/>
            <a:ext cx="800797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>
                <a:ea typeface="+mn-lt"/>
                <a:cs typeface="+mn-lt"/>
                <a:hlinkClick r:id="rId5"/>
              </a:rPr>
              <a:t>https://snyk.io/advisor/python/geopy/functions/geopy.geocoders.Nominatim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  <a:hlinkClick r:id="rId6"/>
              </a:rPr>
              <a:t>https://www.crummy.com/software/BeautifulSoup/bs4/doc/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  <a:hlinkClick r:id="rId7"/>
              </a:rPr>
              <a:t>https://chat.openai.com/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  <a:hlinkClick r:id="rId8"/>
              </a:rPr>
              <a:t>https://stackoverflow.com/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+mn-lt"/>
                <a:cs typeface="+mn-lt"/>
                <a:hlinkClick r:id="rId9"/>
              </a:rPr>
              <a:t>https://developer.tomtom.com/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7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3" name="Rectangle 582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white card with blue text&#10;&#10;Description automatically generated">
            <a:extLst>
              <a:ext uri="{FF2B5EF4-FFF2-40B4-BE49-F238E27FC236}">
                <a16:creationId xmlns:a16="http://schemas.microsoft.com/office/drawing/2014/main" id="{04CBCA5A-2D7C-973C-E7AB-643C4ECA6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4" b="2"/>
          <a:stretch/>
        </p:blipFill>
        <p:spPr>
          <a:xfrm>
            <a:off x="1738993" y="28394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pic>
        <p:nvPicPr>
          <p:cNvPr id="575" name="Graphic 35"/>
          <p:cNvPicPr/>
          <p:nvPr/>
        </p:nvPicPr>
        <p:blipFill>
          <a:blip r:embed="rId4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2"/>
          <p:cNvPicPr/>
          <p:nvPr/>
        </p:nvPicPr>
        <p:blipFill>
          <a:blip r:embed="rId5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BA62-16EE-42E2-6CC1-639E1BA600E7}"/>
              </a:ext>
            </a:extLst>
          </p:cNvPr>
          <p:cNvSpPr txBox="1"/>
          <p:nvPr/>
        </p:nvSpPr>
        <p:spPr>
          <a:xfrm>
            <a:off x="4981302" y="4455522"/>
            <a:ext cx="2239191" cy="419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9B57E-EBCD-8312-354C-FCC0127E6965}"/>
              </a:ext>
            </a:extLst>
          </p:cNvPr>
          <p:cNvSpPr/>
          <p:nvPr/>
        </p:nvSpPr>
        <p:spPr>
          <a:xfrm>
            <a:off x="4693920" y="4298768"/>
            <a:ext cx="3037114" cy="544285"/>
          </a:xfrm>
          <a:prstGeom prst="rect">
            <a:avLst/>
          </a:prstGeom>
          <a:solidFill>
            <a:srgbClr val="AED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itle 28"/>
          <p:cNvSpPr/>
          <p:nvPr/>
        </p:nvSpPr>
        <p:spPr>
          <a:xfrm>
            <a:off x="2853018" y="146368"/>
            <a:ext cx="6360480" cy="12117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2060"/>
                </a:solidFill>
                <a:latin typeface="Poppins"/>
                <a:ea typeface="DejaVu Sans"/>
              </a:rPr>
              <a:t>		</a:t>
            </a:r>
            <a:endParaRPr lang="en-US" sz="2800" b="0" strike="noStrike" spc="-1">
              <a:solidFill>
                <a:srgbClr val="002060"/>
              </a:solidFill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002060"/>
                </a:solidFill>
                <a:latin typeface="Poppins"/>
                <a:ea typeface="DejaVu Sans"/>
              </a:rPr>
              <a:t>		</a:t>
            </a:r>
            <a:endParaRPr lang="en-US" sz="2800" b="0" strike="noStrike" spc="-1">
              <a:solidFill>
                <a:srgbClr val="00206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002060"/>
                </a:solidFill>
                <a:latin typeface="Poppins"/>
              </a:rPr>
              <a:t>                  </a:t>
            </a:r>
            <a:r>
              <a:rPr lang="en-US" sz="3200" b="1" strike="noStrike" spc="-1" dirty="0">
                <a:solidFill>
                  <a:srgbClr val="002060"/>
                </a:solidFill>
                <a:latin typeface="Poppins"/>
                <a:ea typeface="DejaVu Sans"/>
              </a:rPr>
              <a:t>MEET THE GROUP</a:t>
            </a:r>
            <a:endParaRPr lang="en-US" sz="2800" spc="-1" dirty="0">
              <a:solidFill>
                <a:srgbClr val="002060"/>
              </a:solidFill>
              <a:latin typeface="Arial"/>
            </a:endParaRPr>
          </a:p>
          <a:p>
            <a:pPr>
              <a:tabLst>
                <a:tab pos="0" algn="l"/>
              </a:tabLst>
            </a:pPr>
            <a:r>
              <a:rPr lang="en-US" sz="2400" b="1" spc="-1" dirty="0">
                <a:solidFill>
                  <a:srgbClr val="002060"/>
                </a:solidFill>
                <a:latin typeface="Poppins"/>
              </a:rPr>
              <a:t>                         (Data Mavericks)</a:t>
            </a:r>
            <a:endParaRPr lang="en-US" sz="2800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464" name="Picture 10"/>
          <p:cNvPicPr/>
          <p:nvPr/>
        </p:nvPicPr>
        <p:blipFill>
          <a:blip r:embed="rId2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" descr="A person with a beard and a hat&#10;&#10;Description automatically generated">
            <a:extLst>
              <a:ext uri="{FF2B5EF4-FFF2-40B4-BE49-F238E27FC236}">
                <a16:creationId xmlns:a16="http://schemas.microsoft.com/office/drawing/2014/main" id="{D5AA053D-86E2-254B-7E2A-9CB981C1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652" y="2276113"/>
            <a:ext cx="1938463" cy="1917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5" descr="A person wearing a black jacket and head scarf&#10;&#10;Description automatically generated">
            <a:extLst>
              <a:ext uri="{FF2B5EF4-FFF2-40B4-BE49-F238E27FC236}">
                <a16:creationId xmlns:a16="http://schemas.microsoft.com/office/drawing/2014/main" id="{B18AC67F-13B5-CE81-FDB3-427FCE0C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80" y="2194705"/>
            <a:ext cx="1908131" cy="19185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6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056BD904-798A-045E-E626-E05F8EAB4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40" r="18779" b="-472"/>
          <a:stretch/>
        </p:blipFill>
        <p:spPr>
          <a:xfrm>
            <a:off x="475988" y="2276604"/>
            <a:ext cx="1856334" cy="1833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FB842850-174C-0CD3-D441-8666AD2DB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866" y="2276605"/>
            <a:ext cx="1908133" cy="19185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0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221F8DE3-23D8-C09F-C8D4-A6307F601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266" y="2271721"/>
            <a:ext cx="1942242" cy="19631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4F17C0-0200-D7DB-AD0B-27EDEE38F021}"/>
              </a:ext>
            </a:extLst>
          </p:cNvPr>
          <p:cNvSpPr txBox="1"/>
          <p:nvPr/>
        </p:nvSpPr>
        <p:spPr>
          <a:xfrm>
            <a:off x="591855" y="4626306"/>
            <a:ext cx="1633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Muhammad Talha (Team Lead)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134CF-F6C0-8AA5-567E-A469DCBA1A3D}"/>
              </a:ext>
            </a:extLst>
          </p:cNvPr>
          <p:cNvSpPr txBox="1"/>
          <p:nvPr/>
        </p:nvSpPr>
        <p:spPr>
          <a:xfrm>
            <a:off x="7601745" y="4628313"/>
            <a:ext cx="15211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Mohammad Hussam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E2F8F-981B-D9A9-D26F-C7703D77258D}"/>
              </a:ext>
            </a:extLst>
          </p:cNvPr>
          <p:cNvSpPr txBox="1"/>
          <p:nvPr/>
        </p:nvSpPr>
        <p:spPr>
          <a:xfrm>
            <a:off x="5262214" y="4559927"/>
            <a:ext cx="15309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Syed Muhammad Raqim Ali Shah</a:t>
            </a:r>
            <a:endParaRPr lang="en-US" b="1">
              <a:solidFill>
                <a:srgbClr val="002060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0D9B3-7C35-0253-1238-DE0E260F61E6}"/>
              </a:ext>
            </a:extLst>
          </p:cNvPr>
          <p:cNvSpPr txBox="1"/>
          <p:nvPr/>
        </p:nvSpPr>
        <p:spPr>
          <a:xfrm>
            <a:off x="3046605" y="4626304"/>
            <a:ext cx="1403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Umaima Siddiqui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21216-A44F-55AE-6C58-3692F28BCDF4}"/>
              </a:ext>
            </a:extLst>
          </p:cNvPr>
          <p:cNvSpPr txBox="1"/>
          <p:nvPr/>
        </p:nvSpPr>
        <p:spPr>
          <a:xfrm>
            <a:off x="9902864" y="4628310"/>
            <a:ext cx="14039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cs typeface="Arial"/>
              </a:rPr>
              <a:t>Huzaifa Ali</a:t>
            </a:r>
          </a:p>
        </p:txBody>
      </p:sp>
      <p:pic>
        <p:nvPicPr>
          <p:cNvPr id="20" name="Graphic 53" descr="A blue arrow pointing down&#10;&#10;Description automatically generated">
            <a:extLst>
              <a:ext uri="{FF2B5EF4-FFF2-40B4-BE49-F238E27FC236}">
                <a16:creationId xmlns:a16="http://schemas.microsoft.com/office/drawing/2014/main" id="{D1DC975E-B68D-1E6C-7015-C4E13474BED3}"/>
              </a:ext>
            </a:extLst>
          </p:cNvPr>
          <p:cNvPicPr/>
          <p:nvPr/>
        </p:nvPicPr>
        <p:blipFill>
          <a:blip r:embed="rId8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5" name="Rectangle 77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TextBox 44"/>
          <p:cNvSpPr/>
          <p:nvPr/>
        </p:nvSpPr>
        <p:spPr>
          <a:xfrm>
            <a:off x="757510" y="1671013"/>
            <a:ext cx="6002110" cy="128027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Problem Statement</a:t>
            </a:r>
            <a:endParaRPr lang="en-US" sz="360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8" name="TextBox 28"/>
          <p:cNvSpPr/>
          <p:nvPr/>
        </p:nvSpPr>
        <p:spPr>
          <a:xfrm>
            <a:off x="757511" y="2942833"/>
            <a:ext cx="6002110" cy="37290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1" dirty="0"/>
              <a:t>Patient travel for appointments results in inconvenience</a:t>
            </a:r>
            <a:r>
              <a:rPr lang="en-US" sz="2400" b="0" strike="noStrike" spc="-1" dirty="0"/>
              <a:t>, </a:t>
            </a:r>
            <a:r>
              <a:rPr lang="en-US" sz="2400" spc="-1" dirty="0"/>
              <a:t>time wastage</a:t>
            </a:r>
            <a:r>
              <a:rPr lang="en-US" sz="2400" b="0" strike="noStrike" spc="-1" dirty="0"/>
              <a:t>, </a:t>
            </a:r>
            <a:r>
              <a:rPr lang="en-US" sz="2400" spc="-1" dirty="0"/>
              <a:t>fuel expenses</a:t>
            </a:r>
            <a:r>
              <a:rPr lang="en-US" sz="2400" b="0" strike="noStrike" spc="-1" dirty="0"/>
              <a:t>, </a:t>
            </a:r>
            <a:r>
              <a:rPr lang="en-US" sz="2400" spc="-1" dirty="0"/>
              <a:t>and harmful greenhouse gases emission</a:t>
            </a:r>
            <a:r>
              <a:rPr lang="en-US" sz="2400" b="0" strike="noStrike" spc="-1" dirty="0"/>
              <a:t>.</a:t>
            </a:r>
            <a:r>
              <a:rPr lang="en-US" sz="2400" spc="-1" dirty="0"/>
              <a:t> 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strike="noStrike" spc="-1"/>
          </a:p>
        </p:txBody>
      </p:sp>
      <p:pic>
        <p:nvPicPr>
          <p:cNvPr id="3" name="Picture 3" descr="A white character with a question mark&#10;&#10;Description automatically generated">
            <a:extLst>
              <a:ext uri="{FF2B5EF4-FFF2-40B4-BE49-F238E27FC236}">
                <a16:creationId xmlns:a16="http://schemas.microsoft.com/office/drawing/2014/main" id="{D2A34137-B376-A587-DC03-E25413989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4" r="2037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769" name="Graphic 45"/>
          <p:cNvPicPr/>
          <p:nvPr/>
        </p:nvPicPr>
        <p:blipFill>
          <a:blip r:embed="rId4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770" name="Picture 25"/>
          <p:cNvPicPr/>
          <p:nvPr/>
        </p:nvPicPr>
        <p:blipFill>
          <a:blip r:embed="rId5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2"/>
          <p:cNvGrpSpPr/>
          <p:nvPr/>
        </p:nvGrpSpPr>
        <p:grpSpPr>
          <a:xfrm>
            <a:off x="2454306" y="2302266"/>
            <a:ext cx="3029400" cy="3034440"/>
            <a:chOff x="1347840" y="2719800"/>
            <a:chExt cx="3029400" cy="3034440"/>
          </a:xfrm>
        </p:grpSpPr>
        <p:sp>
          <p:nvSpPr>
            <p:cNvPr id="475" name="Straight Connector 4"/>
            <p:cNvSpPr/>
            <p:nvPr/>
          </p:nvSpPr>
          <p:spPr>
            <a:xfrm>
              <a:off x="134784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Straight Connector 8"/>
            <p:cNvSpPr/>
            <p:nvPr/>
          </p:nvSpPr>
          <p:spPr>
            <a:xfrm>
              <a:off x="437688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Straight Connector 9"/>
            <p:cNvSpPr/>
            <p:nvPr/>
          </p:nvSpPr>
          <p:spPr>
            <a:xfrm>
              <a:off x="286236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Straight Connector 10"/>
            <p:cNvSpPr/>
            <p:nvPr/>
          </p:nvSpPr>
          <p:spPr>
            <a:xfrm>
              <a:off x="195336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Straight Connector 11"/>
            <p:cNvSpPr/>
            <p:nvPr/>
          </p:nvSpPr>
          <p:spPr>
            <a:xfrm>
              <a:off x="225648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Straight Connector 12"/>
            <p:cNvSpPr/>
            <p:nvPr/>
          </p:nvSpPr>
          <p:spPr>
            <a:xfrm>
              <a:off x="255924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Straight Connector 14"/>
            <p:cNvSpPr/>
            <p:nvPr/>
          </p:nvSpPr>
          <p:spPr>
            <a:xfrm>
              <a:off x="316512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Straight Connector 15"/>
            <p:cNvSpPr/>
            <p:nvPr/>
          </p:nvSpPr>
          <p:spPr>
            <a:xfrm>
              <a:off x="346788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Straight Connector 17"/>
            <p:cNvSpPr/>
            <p:nvPr/>
          </p:nvSpPr>
          <p:spPr>
            <a:xfrm>
              <a:off x="377100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Straight Connector 18"/>
            <p:cNvSpPr/>
            <p:nvPr/>
          </p:nvSpPr>
          <p:spPr>
            <a:xfrm>
              <a:off x="407376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Straight Connector 19"/>
            <p:cNvSpPr/>
            <p:nvPr/>
          </p:nvSpPr>
          <p:spPr>
            <a:xfrm flipH="1">
              <a:off x="1347840" y="27198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Straight Connector 20"/>
            <p:cNvSpPr/>
            <p:nvPr/>
          </p:nvSpPr>
          <p:spPr>
            <a:xfrm flipH="1">
              <a:off x="1347840" y="575388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Straight Connector 21"/>
            <p:cNvSpPr/>
            <p:nvPr/>
          </p:nvSpPr>
          <p:spPr>
            <a:xfrm flipH="1">
              <a:off x="1347840" y="424188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Straight Connector 22"/>
            <p:cNvSpPr/>
            <p:nvPr/>
          </p:nvSpPr>
          <p:spPr>
            <a:xfrm flipH="1">
              <a:off x="1347840" y="332856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Straight Connector 23"/>
            <p:cNvSpPr/>
            <p:nvPr/>
          </p:nvSpPr>
          <p:spPr>
            <a:xfrm flipH="1">
              <a:off x="1347840" y="393732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Straight Connector 24"/>
            <p:cNvSpPr/>
            <p:nvPr/>
          </p:nvSpPr>
          <p:spPr>
            <a:xfrm flipH="1">
              <a:off x="1347840" y="454608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Straight Connector 25"/>
            <p:cNvSpPr/>
            <p:nvPr/>
          </p:nvSpPr>
          <p:spPr>
            <a:xfrm flipH="1">
              <a:off x="1347840" y="485064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Straight Connector 26"/>
            <p:cNvSpPr/>
            <p:nvPr/>
          </p:nvSpPr>
          <p:spPr>
            <a:xfrm flipH="1">
              <a:off x="1347840" y="51552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3" name="Straight Connector 27"/>
            <p:cNvSpPr/>
            <p:nvPr/>
          </p:nvSpPr>
          <p:spPr>
            <a:xfrm flipH="1">
              <a:off x="1347840" y="54594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4" name="Straight Connector 28"/>
            <p:cNvSpPr/>
            <p:nvPr/>
          </p:nvSpPr>
          <p:spPr>
            <a:xfrm>
              <a:off x="1650600" y="271980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Straight Connector 29"/>
            <p:cNvSpPr/>
            <p:nvPr/>
          </p:nvSpPr>
          <p:spPr>
            <a:xfrm flipH="1">
              <a:off x="1347840" y="363312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6" name="Straight Connector 30"/>
            <p:cNvSpPr/>
            <p:nvPr/>
          </p:nvSpPr>
          <p:spPr>
            <a:xfrm flipH="1">
              <a:off x="1347840" y="30240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8" name="TextBox 5"/>
          <p:cNvSpPr/>
          <p:nvPr/>
        </p:nvSpPr>
        <p:spPr>
          <a:xfrm>
            <a:off x="5647680" y="1143000"/>
            <a:ext cx="4867920" cy="622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3200" b="1" spc="-1" dirty="0">
                <a:solidFill>
                  <a:srgbClr val="080868"/>
                </a:solidFill>
                <a:latin typeface="Poppins"/>
              </a:rPr>
              <a:t>Our Solution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499" name="Picture 1"/>
          <p:cNvPicPr/>
          <p:nvPr/>
        </p:nvPicPr>
        <p:blipFill>
          <a:blip r:embed="rId3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sp>
        <p:nvSpPr>
          <p:cNvPr id="501" name="Rounded Rectangle 13"/>
          <p:cNvSpPr/>
          <p:nvPr/>
        </p:nvSpPr>
        <p:spPr>
          <a:xfrm rot="5400000">
            <a:off x="6452280" y="3009960"/>
            <a:ext cx="958320" cy="2566080"/>
          </a:xfrm>
          <a:prstGeom prst="roundRect">
            <a:avLst>
              <a:gd name="adj" fmla="val 7860"/>
            </a:avLst>
          </a:prstGeom>
          <a:solidFill>
            <a:srgbClr val="00A0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2" name="Graphic 16"/>
          <p:cNvPicPr/>
          <p:nvPr/>
        </p:nvPicPr>
        <p:blipFill>
          <a:blip r:embed="rId4"/>
          <a:stretch/>
        </p:blipFill>
        <p:spPr>
          <a:xfrm>
            <a:off x="5824800" y="400716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503" name="TextBox 31"/>
          <p:cNvSpPr/>
          <p:nvPr/>
        </p:nvSpPr>
        <p:spPr>
          <a:xfrm>
            <a:off x="6485040" y="3886200"/>
            <a:ext cx="186660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D" sz="1600" b="0" strike="noStrike" spc="-1">
                <a:solidFill>
                  <a:srgbClr val="FFFFFF"/>
                </a:solidFill>
                <a:latin typeface="Avenir Light"/>
                <a:ea typeface="Open Sans"/>
              </a:rPr>
              <a:t>Eliminating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ID" sz="1600" b="0" strike="noStrike" spc="-1">
                <a:solidFill>
                  <a:srgbClr val="FFFFFF"/>
                </a:solidFill>
                <a:latin typeface="Avenir Light"/>
                <a:ea typeface="Open Sans"/>
              </a:rPr>
              <a:t>unnecessary travel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4" name="Rounded Rectangle 32"/>
          <p:cNvSpPr/>
          <p:nvPr/>
        </p:nvSpPr>
        <p:spPr>
          <a:xfrm rot="5400000">
            <a:off x="9151200" y="3015000"/>
            <a:ext cx="958320" cy="2566080"/>
          </a:xfrm>
          <a:prstGeom prst="roundRect">
            <a:avLst>
              <a:gd name="adj" fmla="val 7860"/>
            </a:avLst>
          </a:prstGeom>
          <a:solidFill>
            <a:srgbClr val="00A0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5" name="Graphic 33"/>
          <p:cNvPicPr/>
          <p:nvPr/>
        </p:nvPicPr>
        <p:blipFill>
          <a:blip r:embed="rId4"/>
          <a:stretch/>
        </p:blipFill>
        <p:spPr>
          <a:xfrm>
            <a:off x="8523720" y="401184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506" name="TextBox 34"/>
          <p:cNvSpPr/>
          <p:nvPr/>
        </p:nvSpPr>
        <p:spPr>
          <a:xfrm>
            <a:off x="9183960" y="4015440"/>
            <a:ext cx="186660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D" sz="1600" b="0" strike="noStrike" spc="-1">
                <a:solidFill>
                  <a:srgbClr val="FFFFFF"/>
                </a:solidFill>
                <a:latin typeface="Avenir Light"/>
                <a:ea typeface="Open Sans"/>
              </a:rPr>
              <a:t>Reducing commute 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7" name="Rounded Rectangle 35"/>
          <p:cNvSpPr/>
          <p:nvPr/>
        </p:nvSpPr>
        <p:spPr>
          <a:xfrm rot="5400000">
            <a:off x="6452280" y="4087080"/>
            <a:ext cx="958320" cy="2566080"/>
          </a:xfrm>
          <a:prstGeom prst="roundRect">
            <a:avLst>
              <a:gd name="adj" fmla="val 7860"/>
            </a:avLst>
          </a:prstGeom>
          <a:solidFill>
            <a:srgbClr val="00A0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8" name="Graphic 36"/>
          <p:cNvPicPr/>
          <p:nvPr/>
        </p:nvPicPr>
        <p:blipFill>
          <a:blip r:embed="rId4"/>
          <a:stretch/>
        </p:blipFill>
        <p:spPr>
          <a:xfrm>
            <a:off x="5824800" y="508428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509" name="TextBox 37"/>
          <p:cNvSpPr/>
          <p:nvPr/>
        </p:nvSpPr>
        <p:spPr>
          <a:xfrm>
            <a:off x="6536160" y="4951800"/>
            <a:ext cx="186660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D" sz="1600" b="0" strike="noStrike" spc="-1">
                <a:solidFill>
                  <a:srgbClr val="FFFFFF"/>
                </a:solidFill>
                <a:latin typeface="Avenir Light"/>
                <a:ea typeface="Open Sans"/>
              </a:rPr>
              <a:t>Avoiding emission of gases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0" name="Rounded Rectangle 38"/>
          <p:cNvSpPr/>
          <p:nvPr/>
        </p:nvSpPr>
        <p:spPr>
          <a:xfrm rot="5400000">
            <a:off x="9151200" y="4092120"/>
            <a:ext cx="958320" cy="2566080"/>
          </a:xfrm>
          <a:prstGeom prst="roundRect">
            <a:avLst>
              <a:gd name="adj" fmla="val 7860"/>
            </a:avLst>
          </a:prstGeom>
          <a:solidFill>
            <a:srgbClr val="00A0D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1" name="Graphic 39"/>
          <p:cNvPicPr/>
          <p:nvPr/>
        </p:nvPicPr>
        <p:blipFill>
          <a:blip r:embed="rId4"/>
          <a:stretch/>
        </p:blipFill>
        <p:spPr>
          <a:xfrm>
            <a:off x="8523720" y="5088960"/>
            <a:ext cx="572040" cy="572040"/>
          </a:xfrm>
          <a:prstGeom prst="rect">
            <a:avLst/>
          </a:prstGeom>
          <a:ln w="0">
            <a:noFill/>
          </a:ln>
        </p:spPr>
      </p:pic>
      <p:sp>
        <p:nvSpPr>
          <p:cNvPr id="512" name="TextBox 40"/>
          <p:cNvSpPr/>
          <p:nvPr/>
        </p:nvSpPr>
        <p:spPr>
          <a:xfrm>
            <a:off x="9183960" y="5092560"/>
            <a:ext cx="186660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D" sz="1600" b="0" strike="noStrike" spc="-1">
                <a:solidFill>
                  <a:srgbClr val="FFFFFF"/>
                </a:solidFill>
                <a:latin typeface="Avenir Light"/>
                <a:ea typeface="Open Sans"/>
              </a:rPr>
              <a:t>Saving money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5666017" y="2057400"/>
            <a:ext cx="5257800" cy="137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pc="-1">
                <a:latin typeface="Arial"/>
              </a:rPr>
              <a:t>Implemented</a:t>
            </a:r>
            <a:r>
              <a:rPr lang="en-US" sz="1800" b="0" strike="noStrike" spc="-1" dirty="0">
                <a:latin typeface="Arial"/>
              </a:rPr>
              <a:t> an efficient and user-friendly online appointment system</a:t>
            </a:r>
            <a:r>
              <a:rPr lang="en-US" spc="-1" dirty="0">
                <a:latin typeface="Arial"/>
              </a:rPr>
              <a:t>, which will solve the following;</a:t>
            </a:r>
            <a:endParaRPr lang="en-US" sz="1800" b="0" strike="noStrike" spc="-1" dirty="0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2" descr="A group of people holding a light bulb&#10;&#10;Description automatically generated">
            <a:extLst>
              <a:ext uri="{FF2B5EF4-FFF2-40B4-BE49-F238E27FC236}">
                <a16:creationId xmlns:a16="http://schemas.microsoft.com/office/drawing/2014/main" id="{DFDA239E-C008-A17B-26E2-6E7CE37A7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7" t="4197" r="7584" b="988"/>
          <a:stretch/>
        </p:blipFill>
        <p:spPr>
          <a:xfrm>
            <a:off x="601986" y="1579033"/>
            <a:ext cx="4323812" cy="3441488"/>
          </a:xfrm>
          <a:prstGeom prst="rect">
            <a:avLst/>
          </a:prstGeom>
        </p:spPr>
      </p:pic>
      <p:pic>
        <p:nvPicPr>
          <p:cNvPr id="4" name="Graphic 39" descr="A blue arrow pointing down&#10;&#10;Description automatically generated">
            <a:extLst>
              <a:ext uri="{FF2B5EF4-FFF2-40B4-BE49-F238E27FC236}">
                <a16:creationId xmlns:a16="http://schemas.microsoft.com/office/drawing/2014/main" id="{2C62677B-6D29-01F3-9FBC-EAC614AA6F6F}"/>
              </a:ext>
            </a:extLst>
          </p:cNvPr>
          <p:cNvPicPr/>
          <p:nvPr/>
        </p:nvPicPr>
        <p:blipFill>
          <a:blip r:embed="rId6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roup 27"/>
          <p:cNvGrpSpPr/>
          <p:nvPr/>
        </p:nvGrpSpPr>
        <p:grpSpPr>
          <a:xfrm>
            <a:off x="7023008" y="2742309"/>
            <a:ext cx="3908657" cy="3474307"/>
            <a:chOff x="7804800" y="4592880"/>
            <a:chExt cx="1513800" cy="1514880"/>
          </a:xfrm>
        </p:grpSpPr>
        <p:sp>
          <p:nvSpPr>
            <p:cNvPr id="679" name="Straight Connector 29"/>
            <p:cNvSpPr/>
            <p:nvPr/>
          </p:nvSpPr>
          <p:spPr>
            <a:xfrm flipH="1">
              <a:off x="7804800" y="459288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Straight Connector 30"/>
            <p:cNvSpPr/>
            <p:nvPr/>
          </p:nvSpPr>
          <p:spPr>
            <a:xfrm flipH="1">
              <a:off x="7804800" y="610740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Straight Connector 31"/>
            <p:cNvSpPr/>
            <p:nvPr/>
          </p:nvSpPr>
          <p:spPr>
            <a:xfrm flipH="1">
              <a:off x="7804800" y="519876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Straight Connector 32"/>
            <p:cNvSpPr/>
            <p:nvPr/>
          </p:nvSpPr>
          <p:spPr>
            <a:xfrm flipH="1">
              <a:off x="7804800" y="550152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3" name="Straight Connector 33"/>
            <p:cNvSpPr/>
            <p:nvPr/>
          </p:nvSpPr>
          <p:spPr>
            <a:xfrm flipH="1">
              <a:off x="7804800" y="580464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4" name="Straight Connector 34"/>
            <p:cNvSpPr/>
            <p:nvPr/>
          </p:nvSpPr>
          <p:spPr>
            <a:xfrm flipV="1">
              <a:off x="7811640" y="4592880"/>
              <a:ext cx="360" cy="15141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5" name="Straight Connector 35"/>
            <p:cNvSpPr/>
            <p:nvPr/>
          </p:nvSpPr>
          <p:spPr>
            <a:xfrm flipV="1">
              <a:off x="9310680" y="4592880"/>
              <a:ext cx="360" cy="15141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6" name="Straight Connector 36"/>
            <p:cNvSpPr/>
            <p:nvPr/>
          </p:nvSpPr>
          <p:spPr>
            <a:xfrm flipV="1">
              <a:off x="9010800" y="4592880"/>
              <a:ext cx="360" cy="15141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7" name="Straight Connector 37"/>
            <p:cNvSpPr/>
            <p:nvPr/>
          </p:nvSpPr>
          <p:spPr>
            <a:xfrm flipV="1">
              <a:off x="8710920" y="4592880"/>
              <a:ext cx="360" cy="15141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8" name="Straight Connector 38"/>
            <p:cNvSpPr/>
            <p:nvPr/>
          </p:nvSpPr>
          <p:spPr>
            <a:xfrm flipV="1">
              <a:off x="8411400" y="4592880"/>
              <a:ext cx="360" cy="15141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9" name="Straight Connector 39"/>
            <p:cNvSpPr/>
            <p:nvPr/>
          </p:nvSpPr>
          <p:spPr>
            <a:xfrm flipV="1">
              <a:off x="8111520" y="4592880"/>
              <a:ext cx="360" cy="15145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0" name="Straight Connector 40"/>
            <p:cNvSpPr/>
            <p:nvPr/>
          </p:nvSpPr>
          <p:spPr>
            <a:xfrm flipH="1">
              <a:off x="7804800" y="4896000"/>
              <a:ext cx="151380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91" name="Rounded Rectangle 16"/>
          <p:cNvSpPr/>
          <p:nvPr/>
        </p:nvSpPr>
        <p:spPr>
          <a:xfrm>
            <a:off x="8825760" y="2654640"/>
            <a:ext cx="2315160" cy="3061440"/>
          </a:xfrm>
          <a:prstGeom prst="roundRect">
            <a:avLst>
              <a:gd name="adj" fmla="val 4278"/>
            </a:avLst>
          </a:prstGeom>
          <a:solidFill>
            <a:srgbClr val="00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Rounded Rectangle 1"/>
          <p:cNvSpPr/>
          <p:nvPr/>
        </p:nvSpPr>
        <p:spPr>
          <a:xfrm>
            <a:off x="6311160" y="1940760"/>
            <a:ext cx="2315160" cy="3061440"/>
          </a:xfrm>
          <a:prstGeom prst="roundRect">
            <a:avLst>
              <a:gd name="adj" fmla="val 4278"/>
            </a:avLst>
          </a:prstGeom>
          <a:solidFill>
            <a:srgbClr val="00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TextBox 80"/>
          <p:cNvSpPr/>
          <p:nvPr/>
        </p:nvSpPr>
        <p:spPr>
          <a:xfrm>
            <a:off x="917520" y="1380205"/>
            <a:ext cx="4752360" cy="55562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3999"/>
              </a:lnSpc>
              <a:buNone/>
            </a:pPr>
            <a:r>
              <a:rPr lang="en-US" sz="2800" b="1" spc="-1" dirty="0">
                <a:solidFill>
                  <a:srgbClr val="080868"/>
                </a:solidFill>
                <a:latin typeface="Poppins"/>
              </a:rPr>
              <a:t>Approach</a:t>
            </a:r>
            <a:endParaRPr lang="en-US" dirty="0"/>
          </a:p>
        </p:txBody>
      </p:sp>
      <p:sp>
        <p:nvSpPr>
          <p:cNvPr id="704" name="TextBox 24"/>
          <p:cNvSpPr/>
          <p:nvPr/>
        </p:nvSpPr>
        <p:spPr>
          <a:xfrm>
            <a:off x="917520" y="2148339"/>
            <a:ext cx="5274660" cy="33337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Retrieve the location of a patient and a councillor using their respective IDs.</a:t>
            </a:r>
            <a:endParaRPr lang="en-ID" sz="1400" spc="-1" dirty="0">
              <a:solidFill>
                <a:schemeClr val="accent2"/>
              </a:solidFill>
              <a:latin typeface="Arial"/>
              <a:ea typeface="Open Sans"/>
              <a:cs typeface="Arial"/>
            </a:endParaRPr>
          </a:p>
          <a:p>
            <a:pPr marL="228600" indent="-228600">
              <a:buAutoNum type="arabicPeriod"/>
            </a:pPr>
            <a:endParaRPr lang="en-ID" sz="1400" spc="-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Utilize an external API to determine the distance and travel time between the two locations.</a:t>
            </a:r>
            <a:endParaRPr lang="en-ID" sz="1400" spc="-1" dirty="0">
              <a:solidFill>
                <a:schemeClr val="accent2"/>
              </a:solidFill>
              <a:cs typeface="Arial"/>
            </a:endParaRPr>
          </a:p>
          <a:p>
            <a:pPr marL="228600" indent="-228600">
              <a:buAutoNum type="arabicPeriod"/>
            </a:pPr>
            <a:endParaRPr lang="en-ID" sz="1400" spc="-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Extract the country from the patient's location information.</a:t>
            </a:r>
            <a:endParaRPr lang="en-ID" sz="1400" spc="-1" dirty="0">
              <a:solidFill>
                <a:schemeClr val="accent2"/>
              </a:solidFill>
              <a:cs typeface="Arial"/>
            </a:endParaRPr>
          </a:p>
          <a:p>
            <a:pPr marL="228600" indent="-228600">
              <a:buAutoNum type="arabicPeriod"/>
            </a:pPr>
            <a:endParaRPr lang="en-ID" sz="1400" spc="-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Obtain the currency and fuel price information corresponding to the country.</a:t>
            </a:r>
            <a:endParaRPr lang="en-ID" sz="1400" spc="-1" dirty="0">
              <a:solidFill>
                <a:schemeClr val="accent2"/>
              </a:solidFill>
              <a:cs typeface="Arial"/>
            </a:endParaRPr>
          </a:p>
          <a:p>
            <a:pPr marL="228600" indent="-228600">
              <a:buAutoNum type="arabicPeriod"/>
            </a:pPr>
            <a:endParaRPr lang="en-ID" sz="1400" spc="-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Temporarily store the fuel price and currency in Redis.</a:t>
            </a:r>
            <a:endParaRPr lang="en-ID" sz="1400" spc="-1" dirty="0">
              <a:solidFill>
                <a:schemeClr val="accent2"/>
              </a:solidFill>
              <a:cs typeface="Arial"/>
            </a:endParaRPr>
          </a:p>
          <a:p>
            <a:pPr marL="228600" indent="-228600">
              <a:buAutoNum type="arabicPeriod"/>
            </a:pPr>
            <a:endParaRPr lang="en-ID" sz="1400" spc="-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ID" sz="1400" spc="-1" dirty="0">
                <a:solidFill>
                  <a:schemeClr val="accent2"/>
                </a:solidFill>
                <a:ea typeface="+mn-lt"/>
                <a:cs typeface="+mn-lt"/>
              </a:rPr>
              <a:t>Calculate the emissions of gases and the total cost saved based on the retrieved data.</a:t>
            </a:r>
            <a:endParaRPr lang="en-ID" sz="1400">
              <a:solidFill>
                <a:schemeClr val="accent2"/>
              </a:solidFill>
            </a:endParaRPr>
          </a:p>
        </p:txBody>
      </p:sp>
      <p:pic>
        <p:nvPicPr>
          <p:cNvPr id="708" name="Picture 4"/>
          <p:cNvPicPr/>
          <p:nvPr/>
        </p:nvPicPr>
        <p:blipFill>
          <a:blip r:embed="rId3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709" name="Graphic 41"/>
          <p:cNvPicPr/>
          <p:nvPr/>
        </p:nvPicPr>
        <p:blipFill>
          <a:blip r:embed="rId4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 descr="A person with a stack of boxes on their head&#10;&#10;Description automatically generated">
            <a:extLst>
              <a:ext uri="{FF2B5EF4-FFF2-40B4-BE49-F238E27FC236}">
                <a16:creationId xmlns:a16="http://schemas.microsoft.com/office/drawing/2014/main" id="{4D0E8704-0D55-DBB8-09F5-DD40E7D37E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23" t="3650" r="14801" b="-730"/>
          <a:stretch/>
        </p:blipFill>
        <p:spPr>
          <a:xfrm>
            <a:off x="6517409" y="2151688"/>
            <a:ext cx="1911332" cy="2633752"/>
          </a:xfrm>
          <a:prstGeom prst="rect">
            <a:avLst/>
          </a:prstGeom>
        </p:spPr>
      </p:pic>
      <p:pic>
        <p:nvPicPr>
          <p:cNvPr id="3" name="Picture 3" descr="A cartoon of a robot carrying a tray with boxes&#10;&#10;Description automatically generated">
            <a:extLst>
              <a:ext uri="{FF2B5EF4-FFF2-40B4-BE49-F238E27FC236}">
                <a16:creationId xmlns:a16="http://schemas.microsoft.com/office/drawing/2014/main" id="{57893A1B-A943-92B0-6243-95053996BB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50" r="26498" b="-797"/>
          <a:stretch/>
        </p:blipFill>
        <p:spPr>
          <a:xfrm>
            <a:off x="8999517" y="2950546"/>
            <a:ext cx="1969494" cy="25050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Box 44"/>
          <p:cNvSpPr/>
          <p:nvPr/>
        </p:nvSpPr>
        <p:spPr>
          <a:xfrm>
            <a:off x="3719520" y="647280"/>
            <a:ext cx="4752360" cy="57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13999"/>
              </a:lnSpc>
              <a:buNone/>
            </a:pPr>
            <a:r>
              <a:rPr lang="en-US" sz="2800" b="1" spc="-1" dirty="0">
                <a:solidFill>
                  <a:srgbClr val="080868"/>
                </a:solidFill>
                <a:latin typeface="Poppins"/>
              </a:rPr>
              <a:t>Architecture</a:t>
            </a:r>
            <a:endParaRPr lang="en-US" dirty="0"/>
          </a:p>
        </p:txBody>
      </p:sp>
      <p:pic>
        <p:nvPicPr>
          <p:cNvPr id="776" name="Graphic 45"/>
          <p:cNvPicPr/>
          <p:nvPr/>
        </p:nvPicPr>
        <p:blipFill>
          <a:blip r:embed="rId3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777" name="Picture 25"/>
          <p:cNvPicPr/>
          <p:nvPr/>
        </p:nvPicPr>
        <p:blipFill>
          <a:blip r:embed="rId4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795" name="Picture 795" descr="A diagram of a company&#10;&#10;Description automatically generated">
            <a:extLst>
              <a:ext uri="{FF2B5EF4-FFF2-40B4-BE49-F238E27FC236}">
                <a16:creationId xmlns:a16="http://schemas.microsoft.com/office/drawing/2014/main" id="{B1CA4D56-7EB5-32AB-C429-E0D3DD60C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698" y="1299660"/>
            <a:ext cx="9848602" cy="4990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 2"/>
          <p:cNvGrpSpPr/>
          <p:nvPr/>
        </p:nvGrpSpPr>
        <p:grpSpPr>
          <a:xfrm>
            <a:off x="5647440" y="2964720"/>
            <a:ext cx="3029400" cy="3034440"/>
            <a:chOff x="7323840" y="2812320"/>
            <a:chExt cx="3029400" cy="3034440"/>
          </a:xfrm>
        </p:grpSpPr>
        <p:sp>
          <p:nvSpPr>
            <p:cNvPr id="515" name="Straight Connector 4"/>
            <p:cNvSpPr/>
            <p:nvPr/>
          </p:nvSpPr>
          <p:spPr>
            <a:xfrm>
              <a:off x="732384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Straight Connector 8"/>
            <p:cNvSpPr/>
            <p:nvPr/>
          </p:nvSpPr>
          <p:spPr>
            <a:xfrm>
              <a:off x="1035288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Straight Connector 9"/>
            <p:cNvSpPr/>
            <p:nvPr/>
          </p:nvSpPr>
          <p:spPr>
            <a:xfrm>
              <a:off x="883836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Straight Connector 10"/>
            <p:cNvSpPr/>
            <p:nvPr/>
          </p:nvSpPr>
          <p:spPr>
            <a:xfrm>
              <a:off x="792936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9" name="Straight Connector 11"/>
            <p:cNvSpPr/>
            <p:nvPr/>
          </p:nvSpPr>
          <p:spPr>
            <a:xfrm>
              <a:off x="823248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0" name="Straight Connector 12"/>
            <p:cNvSpPr/>
            <p:nvPr/>
          </p:nvSpPr>
          <p:spPr>
            <a:xfrm>
              <a:off x="853524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Straight Connector 14"/>
            <p:cNvSpPr/>
            <p:nvPr/>
          </p:nvSpPr>
          <p:spPr>
            <a:xfrm>
              <a:off x="914112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Straight Connector 15"/>
            <p:cNvSpPr/>
            <p:nvPr/>
          </p:nvSpPr>
          <p:spPr>
            <a:xfrm>
              <a:off x="944388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Straight Connector 17"/>
            <p:cNvSpPr/>
            <p:nvPr/>
          </p:nvSpPr>
          <p:spPr>
            <a:xfrm>
              <a:off x="974700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Straight Connector 18"/>
            <p:cNvSpPr/>
            <p:nvPr/>
          </p:nvSpPr>
          <p:spPr>
            <a:xfrm>
              <a:off x="1004976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Straight Connector 19"/>
            <p:cNvSpPr/>
            <p:nvPr/>
          </p:nvSpPr>
          <p:spPr>
            <a:xfrm flipH="1">
              <a:off x="7323840" y="281232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6" name="Straight Connector 20"/>
            <p:cNvSpPr/>
            <p:nvPr/>
          </p:nvSpPr>
          <p:spPr>
            <a:xfrm flipH="1">
              <a:off x="7323840" y="58464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Straight Connector 21"/>
            <p:cNvSpPr/>
            <p:nvPr/>
          </p:nvSpPr>
          <p:spPr>
            <a:xfrm flipH="1">
              <a:off x="7323840" y="43344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8" name="Straight Connector 22"/>
            <p:cNvSpPr/>
            <p:nvPr/>
          </p:nvSpPr>
          <p:spPr>
            <a:xfrm flipH="1">
              <a:off x="7323840" y="342144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9" name="Straight Connector 23"/>
            <p:cNvSpPr/>
            <p:nvPr/>
          </p:nvSpPr>
          <p:spPr>
            <a:xfrm flipH="1">
              <a:off x="7323840" y="403020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Straight Connector 24"/>
            <p:cNvSpPr/>
            <p:nvPr/>
          </p:nvSpPr>
          <p:spPr>
            <a:xfrm flipH="1">
              <a:off x="7323840" y="463896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Straight Connector 25"/>
            <p:cNvSpPr/>
            <p:nvPr/>
          </p:nvSpPr>
          <p:spPr>
            <a:xfrm flipH="1">
              <a:off x="7323840" y="494352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Straight Connector 26"/>
            <p:cNvSpPr/>
            <p:nvPr/>
          </p:nvSpPr>
          <p:spPr>
            <a:xfrm flipH="1">
              <a:off x="7323840" y="524772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Straight Connector 27"/>
            <p:cNvSpPr/>
            <p:nvPr/>
          </p:nvSpPr>
          <p:spPr>
            <a:xfrm flipH="1">
              <a:off x="7323840" y="555228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Straight Connector 28"/>
            <p:cNvSpPr/>
            <p:nvPr/>
          </p:nvSpPr>
          <p:spPr>
            <a:xfrm>
              <a:off x="7626600" y="281232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Straight Connector 29"/>
            <p:cNvSpPr/>
            <p:nvPr/>
          </p:nvSpPr>
          <p:spPr>
            <a:xfrm flipH="1">
              <a:off x="7323840" y="372564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Straight Connector 30"/>
            <p:cNvSpPr/>
            <p:nvPr/>
          </p:nvSpPr>
          <p:spPr>
            <a:xfrm flipH="1">
              <a:off x="7323840" y="3116880"/>
              <a:ext cx="302796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8" name="TextBox 7"/>
          <p:cNvSpPr/>
          <p:nvPr/>
        </p:nvSpPr>
        <p:spPr>
          <a:xfrm>
            <a:off x="459381" y="2575262"/>
            <a:ext cx="4896360" cy="18159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ID" sz="2000" spc="-1" dirty="0">
                <a:solidFill>
                  <a:schemeClr val="accent2"/>
                </a:solidFill>
                <a:ea typeface="+mn-lt"/>
                <a:cs typeface="+mn-lt"/>
              </a:rPr>
              <a:t>The methodology involves extracting relevant data</a:t>
            </a:r>
            <a:r>
              <a:rPr lang="en-ID" sz="2000" b="0" strike="noStrike" spc="-1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ID" sz="2000" spc="-1" dirty="0">
                <a:solidFill>
                  <a:schemeClr val="accent2"/>
                </a:solidFill>
                <a:ea typeface="+mn-lt"/>
                <a:cs typeface="+mn-lt"/>
              </a:rPr>
              <a:t>calculating prices based on location and distance</a:t>
            </a:r>
            <a:r>
              <a:rPr lang="en-ID" sz="2000" b="0" strike="noStrike" spc="-1" dirty="0">
                <a:solidFill>
                  <a:schemeClr val="accent2"/>
                </a:solidFill>
                <a:ea typeface="+mn-lt"/>
                <a:cs typeface="+mn-lt"/>
              </a:rPr>
              <a:t>, </a:t>
            </a:r>
            <a:r>
              <a:rPr lang="en-ID" sz="2000" spc="-1" dirty="0">
                <a:solidFill>
                  <a:schemeClr val="accent2"/>
                </a:solidFill>
                <a:ea typeface="+mn-lt"/>
                <a:cs typeface="+mn-lt"/>
              </a:rPr>
              <a:t>and providing a comprehensive comparison between online and in-person appointments</a:t>
            </a:r>
            <a:r>
              <a:rPr lang="en-ID" sz="2000" b="0" strike="noStrike" spc="-1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chemeClr val="accent2"/>
              </a:solidFill>
              <a:ea typeface="+mn-lt"/>
              <a:cs typeface="+mn-lt"/>
            </a:endParaRPr>
          </a:p>
        </p:txBody>
      </p:sp>
      <p:sp>
        <p:nvSpPr>
          <p:cNvPr id="539" name="TextBox 5"/>
          <p:cNvSpPr/>
          <p:nvPr/>
        </p:nvSpPr>
        <p:spPr>
          <a:xfrm>
            <a:off x="455421" y="1592160"/>
            <a:ext cx="4752360" cy="57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3999"/>
              </a:lnSpc>
              <a:buNone/>
            </a:pPr>
            <a:r>
              <a:rPr lang="en-US" sz="2800" b="1" spc="-1" dirty="0">
                <a:solidFill>
                  <a:srgbClr val="080868"/>
                </a:solidFill>
                <a:latin typeface="Poppins"/>
              </a:rPr>
              <a:t>Methodology</a:t>
            </a:r>
            <a:endParaRPr lang="en-US" dirty="0"/>
          </a:p>
        </p:txBody>
      </p:sp>
      <p:pic>
        <p:nvPicPr>
          <p:cNvPr id="540" name="Picture 1"/>
          <p:cNvPicPr/>
          <p:nvPr/>
        </p:nvPicPr>
        <p:blipFill>
          <a:blip r:embed="rId3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" descr="A group of people sitting on books&#10;&#10;Description automatically generated">
            <a:extLst>
              <a:ext uri="{FF2B5EF4-FFF2-40B4-BE49-F238E27FC236}">
                <a16:creationId xmlns:a16="http://schemas.microsoft.com/office/drawing/2014/main" id="{786BA411-B125-CD52-9417-36FF629C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8440"/>
            <a:ext cx="6096000" cy="3425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phic 39" descr="A blue arrow pointing down&#10;&#10;Description automatically generated">
            <a:extLst>
              <a:ext uri="{FF2B5EF4-FFF2-40B4-BE49-F238E27FC236}">
                <a16:creationId xmlns:a16="http://schemas.microsoft.com/office/drawing/2014/main" id="{5C6D1536-790C-339C-FC04-6560FF9A9E44}"/>
              </a:ext>
            </a:extLst>
          </p:cNvPr>
          <p:cNvPicPr/>
          <p:nvPr/>
        </p:nvPicPr>
        <p:blipFill>
          <a:blip r:embed="rId5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roup 7"/>
          <p:cNvGrpSpPr/>
          <p:nvPr/>
        </p:nvGrpSpPr>
        <p:grpSpPr>
          <a:xfrm>
            <a:off x="747000" y="2913840"/>
            <a:ext cx="3029400" cy="3034440"/>
            <a:chOff x="747000" y="2913840"/>
            <a:chExt cx="3029400" cy="3034440"/>
          </a:xfrm>
        </p:grpSpPr>
        <p:sp>
          <p:nvSpPr>
            <p:cNvPr id="646" name="Straight Connector 8"/>
            <p:cNvSpPr/>
            <p:nvPr/>
          </p:nvSpPr>
          <p:spPr>
            <a:xfrm>
              <a:off x="74700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Straight Connector 9"/>
            <p:cNvSpPr/>
            <p:nvPr/>
          </p:nvSpPr>
          <p:spPr>
            <a:xfrm>
              <a:off x="37760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8" name="Straight Connector 10"/>
            <p:cNvSpPr/>
            <p:nvPr/>
          </p:nvSpPr>
          <p:spPr>
            <a:xfrm>
              <a:off x="226152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9" name="Straight Connector 11"/>
            <p:cNvSpPr/>
            <p:nvPr/>
          </p:nvSpPr>
          <p:spPr>
            <a:xfrm>
              <a:off x="135288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0" name="Straight Connector 13"/>
            <p:cNvSpPr/>
            <p:nvPr/>
          </p:nvSpPr>
          <p:spPr>
            <a:xfrm>
              <a:off x="16556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1" name="Straight Connector 15"/>
            <p:cNvSpPr/>
            <p:nvPr/>
          </p:nvSpPr>
          <p:spPr>
            <a:xfrm>
              <a:off x="195876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2" name="Straight Connector 16"/>
            <p:cNvSpPr/>
            <p:nvPr/>
          </p:nvSpPr>
          <p:spPr>
            <a:xfrm>
              <a:off x="25646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Straight Connector 17"/>
            <p:cNvSpPr/>
            <p:nvPr/>
          </p:nvSpPr>
          <p:spPr>
            <a:xfrm>
              <a:off x="286740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4" name="Straight Connector 18"/>
            <p:cNvSpPr/>
            <p:nvPr/>
          </p:nvSpPr>
          <p:spPr>
            <a:xfrm>
              <a:off x="317016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Straight Connector 19"/>
            <p:cNvSpPr/>
            <p:nvPr/>
          </p:nvSpPr>
          <p:spPr>
            <a:xfrm>
              <a:off x="347328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Straight Connector 20"/>
            <p:cNvSpPr/>
            <p:nvPr/>
          </p:nvSpPr>
          <p:spPr>
            <a:xfrm flipH="1">
              <a:off x="747000" y="291384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Straight Connector 21"/>
            <p:cNvSpPr/>
            <p:nvPr/>
          </p:nvSpPr>
          <p:spPr>
            <a:xfrm flipH="1">
              <a:off x="747000" y="594792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Straight Connector 22"/>
            <p:cNvSpPr/>
            <p:nvPr/>
          </p:nvSpPr>
          <p:spPr>
            <a:xfrm flipH="1">
              <a:off x="747000" y="443592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9" name="Straight Connector 23"/>
            <p:cNvSpPr/>
            <p:nvPr/>
          </p:nvSpPr>
          <p:spPr>
            <a:xfrm flipH="1">
              <a:off x="747000" y="35226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0" name="Straight Connector 24"/>
            <p:cNvSpPr/>
            <p:nvPr/>
          </p:nvSpPr>
          <p:spPr>
            <a:xfrm flipH="1">
              <a:off x="747000" y="413136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Straight Connector 25"/>
            <p:cNvSpPr/>
            <p:nvPr/>
          </p:nvSpPr>
          <p:spPr>
            <a:xfrm flipH="1">
              <a:off x="747000" y="474048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Straight Connector 26"/>
            <p:cNvSpPr/>
            <p:nvPr/>
          </p:nvSpPr>
          <p:spPr>
            <a:xfrm flipH="1">
              <a:off x="747000" y="504468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Straight Connector 27"/>
            <p:cNvSpPr/>
            <p:nvPr/>
          </p:nvSpPr>
          <p:spPr>
            <a:xfrm flipH="1">
              <a:off x="747000" y="534924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Straight Connector 28"/>
            <p:cNvSpPr/>
            <p:nvPr/>
          </p:nvSpPr>
          <p:spPr>
            <a:xfrm flipH="1">
              <a:off x="747000" y="56538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Straight Connector 29"/>
            <p:cNvSpPr/>
            <p:nvPr/>
          </p:nvSpPr>
          <p:spPr>
            <a:xfrm>
              <a:off x="105012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Straight Connector 30"/>
            <p:cNvSpPr/>
            <p:nvPr/>
          </p:nvSpPr>
          <p:spPr>
            <a:xfrm flipH="1">
              <a:off x="747000" y="382716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Straight Connector 33"/>
            <p:cNvSpPr/>
            <p:nvPr/>
          </p:nvSpPr>
          <p:spPr>
            <a:xfrm flipH="1">
              <a:off x="747000" y="32184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8" name="TextBox 5"/>
          <p:cNvSpPr/>
          <p:nvPr/>
        </p:nvSpPr>
        <p:spPr>
          <a:xfrm>
            <a:off x="5969637" y="1505937"/>
            <a:ext cx="4752360" cy="62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9" tIns="45000" rIns="89999" bIns="4500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US" sz="3200" b="1" spc="-1" dirty="0">
                <a:solidFill>
                  <a:srgbClr val="080868"/>
                </a:solidFill>
                <a:latin typeface="Poppins"/>
              </a:rPr>
              <a:t>Challenge Faced</a:t>
            </a:r>
          </a:p>
        </p:txBody>
      </p:sp>
      <p:sp>
        <p:nvSpPr>
          <p:cNvPr id="671" name="TextBox 38"/>
          <p:cNvSpPr/>
          <p:nvPr/>
        </p:nvSpPr>
        <p:spPr>
          <a:xfrm>
            <a:off x="5969636" y="2845407"/>
            <a:ext cx="5312520" cy="19592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9" tIns="45000" rIns="89999" bIns="4500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In our search for an external API to extract fuel prices based on country, we found that all available APIs requires payment. </a:t>
            </a:r>
            <a:endParaRPr lang="en-US" sz="280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endParaRPr lang="en-US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As an alternative, we opted to scrap the fuel prices directly from the website globalpetrolprices.com.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673" name="Rounded Rectangle 4"/>
          <p:cNvSpPr/>
          <p:nvPr/>
        </p:nvSpPr>
        <p:spPr>
          <a:xfrm>
            <a:off x="2757522" y="4007238"/>
            <a:ext cx="2531563" cy="1497173"/>
          </a:xfrm>
          <a:prstGeom prst="roundRect">
            <a:avLst>
              <a:gd name="adj" fmla="val 6305"/>
            </a:avLst>
          </a:prstGeom>
          <a:solidFill>
            <a:srgbClr val="00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4" name="Graphic 6"/>
          <p:cNvPicPr/>
          <p:nvPr/>
        </p:nvPicPr>
        <p:blipFill>
          <a:blip r:embed="rId3"/>
          <a:stretch/>
        </p:blipFill>
        <p:spPr>
          <a:xfrm>
            <a:off x="4037040" y="4445640"/>
            <a:ext cx="456480" cy="456480"/>
          </a:xfrm>
          <a:prstGeom prst="rect">
            <a:avLst/>
          </a:prstGeom>
          <a:ln w="0">
            <a:noFill/>
          </a:ln>
        </p:spPr>
      </p:pic>
      <p:pic>
        <p:nvPicPr>
          <p:cNvPr id="676" name="Picture 1"/>
          <p:cNvPicPr/>
          <p:nvPr/>
        </p:nvPicPr>
        <p:blipFill>
          <a:blip r:embed="rId4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677" name="Graphic 39"/>
          <p:cNvPicPr/>
          <p:nvPr/>
        </p:nvPicPr>
        <p:blipFill>
          <a:blip r:embed="rId5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5" name="Picture 5" descr="A person pushing a gear on top of a staircase&#10;&#10;Description automatically generated">
            <a:extLst>
              <a:ext uri="{FF2B5EF4-FFF2-40B4-BE49-F238E27FC236}">
                <a16:creationId xmlns:a16="http://schemas.microsoft.com/office/drawing/2014/main" id="{15F7041D-0C72-850D-8296-1D93E6854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4" y="1160929"/>
            <a:ext cx="3908611" cy="3897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roup 7"/>
          <p:cNvGrpSpPr/>
          <p:nvPr/>
        </p:nvGrpSpPr>
        <p:grpSpPr>
          <a:xfrm>
            <a:off x="1083177" y="2790575"/>
            <a:ext cx="3029400" cy="3034440"/>
            <a:chOff x="747000" y="2913840"/>
            <a:chExt cx="3029400" cy="3034440"/>
          </a:xfrm>
        </p:grpSpPr>
        <p:sp>
          <p:nvSpPr>
            <p:cNvPr id="646" name="Straight Connector 8"/>
            <p:cNvSpPr/>
            <p:nvPr/>
          </p:nvSpPr>
          <p:spPr>
            <a:xfrm>
              <a:off x="74700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Straight Connector 9"/>
            <p:cNvSpPr/>
            <p:nvPr/>
          </p:nvSpPr>
          <p:spPr>
            <a:xfrm>
              <a:off x="37760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8" name="Straight Connector 10"/>
            <p:cNvSpPr/>
            <p:nvPr/>
          </p:nvSpPr>
          <p:spPr>
            <a:xfrm>
              <a:off x="226152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9" name="Straight Connector 11"/>
            <p:cNvSpPr/>
            <p:nvPr/>
          </p:nvSpPr>
          <p:spPr>
            <a:xfrm>
              <a:off x="135288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0" name="Straight Connector 13"/>
            <p:cNvSpPr/>
            <p:nvPr/>
          </p:nvSpPr>
          <p:spPr>
            <a:xfrm>
              <a:off x="16556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1" name="Straight Connector 15"/>
            <p:cNvSpPr/>
            <p:nvPr/>
          </p:nvSpPr>
          <p:spPr>
            <a:xfrm>
              <a:off x="195876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2" name="Straight Connector 16"/>
            <p:cNvSpPr/>
            <p:nvPr/>
          </p:nvSpPr>
          <p:spPr>
            <a:xfrm>
              <a:off x="256464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Straight Connector 17"/>
            <p:cNvSpPr/>
            <p:nvPr/>
          </p:nvSpPr>
          <p:spPr>
            <a:xfrm>
              <a:off x="286740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4" name="Straight Connector 18"/>
            <p:cNvSpPr/>
            <p:nvPr/>
          </p:nvSpPr>
          <p:spPr>
            <a:xfrm>
              <a:off x="317016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Straight Connector 19"/>
            <p:cNvSpPr/>
            <p:nvPr/>
          </p:nvSpPr>
          <p:spPr>
            <a:xfrm>
              <a:off x="347328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Straight Connector 20"/>
            <p:cNvSpPr/>
            <p:nvPr/>
          </p:nvSpPr>
          <p:spPr>
            <a:xfrm flipH="1">
              <a:off x="747000" y="291384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Straight Connector 21"/>
            <p:cNvSpPr/>
            <p:nvPr/>
          </p:nvSpPr>
          <p:spPr>
            <a:xfrm flipH="1">
              <a:off x="747000" y="594792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Straight Connector 22"/>
            <p:cNvSpPr/>
            <p:nvPr/>
          </p:nvSpPr>
          <p:spPr>
            <a:xfrm flipH="1">
              <a:off x="747000" y="443592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9" name="Straight Connector 23"/>
            <p:cNvSpPr/>
            <p:nvPr/>
          </p:nvSpPr>
          <p:spPr>
            <a:xfrm flipH="1">
              <a:off x="747000" y="35226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0" name="Straight Connector 24"/>
            <p:cNvSpPr/>
            <p:nvPr/>
          </p:nvSpPr>
          <p:spPr>
            <a:xfrm flipH="1">
              <a:off x="747000" y="413136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Straight Connector 25"/>
            <p:cNvSpPr/>
            <p:nvPr/>
          </p:nvSpPr>
          <p:spPr>
            <a:xfrm flipH="1">
              <a:off x="747000" y="474048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Straight Connector 26"/>
            <p:cNvSpPr/>
            <p:nvPr/>
          </p:nvSpPr>
          <p:spPr>
            <a:xfrm flipH="1">
              <a:off x="747000" y="504468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Straight Connector 27"/>
            <p:cNvSpPr/>
            <p:nvPr/>
          </p:nvSpPr>
          <p:spPr>
            <a:xfrm flipH="1">
              <a:off x="747000" y="534924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Straight Connector 28"/>
            <p:cNvSpPr/>
            <p:nvPr/>
          </p:nvSpPr>
          <p:spPr>
            <a:xfrm flipH="1">
              <a:off x="747000" y="56538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Straight Connector 29"/>
            <p:cNvSpPr/>
            <p:nvPr/>
          </p:nvSpPr>
          <p:spPr>
            <a:xfrm>
              <a:off x="1050120" y="2913840"/>
              <a:ext cx="360" cy="302832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Straight Connector 30"/>
            <p:cNvSpPr/>
            <p:nvPr/>
          </p:nvSpPr>
          <p:spPr>
            <a:xfrm flipH="1">
              <a:off x="747000" y="382716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Straight Connector 33"/>
            <p:cNvSpPr/>
            <p:nvPr/>
          </p:nvSpPr>
          <p:spPr>
            <a:xfrm flipH="1">
              <a:off x="747000" y="3218400"/>
              <a:ext cx="3028320" cy="360"/>
            </a:xfrm>
            <a:prstGeom prst="line">
              <a:avLst/>
            </a:prstGeom>
            <a:ln w="127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8" name="TextBox 5"/>
          <p:cNvSpPr/>
          <p:nvPr/>
        </p:nvSpPr>
        <p:spPr>
          <a:xfrm>
            <a:off x="5945556" y="1259407"/>
            <a:ext cx="4752360" cy="6884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9" tIns="45000" rIns="89999" bIns="4500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US" sz="3600" b="1" spc="-1" dirty="0">
                <a:solidFill>
                  <a:srgbClr val="080868"/>
                </a:solidFill>
                <a:latin typeface="Poppins"/>
              </a:rPr>
              <a:t>Findings</a:t>
            </a:r>
            <a:endParaRPr lang="en-US" sz="3600" dirty="0"/>
          </a:p>
        </p:txBody>
      </p:sp>
      <p:sp>
        <p:nvSpPr>
          <p:cNvPr id="671" name="TextBox 38"/>
          <p:cNvSpPr/>
          <p:nvPr/>
        </p:nvSpPr>
        <p:spPr>
          <a:xfrm>
            <a:off x="5945556" y="2190045"/>
            <a:ext cx="5312520" cy="28684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9" tIns="45000" rIns="89999" bIns="4500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In our attempt to update the fuel price every 24 hours using a cronjob, we find out a more efficient solution. </a:t>
            </a:r>
            <a:endParaRPr lang="en-US" sz="200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endParaRPr lang="en-US" sz="2000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Consequently, we employed the </a:t>
            </a:r>
            <a:r>
              <a:rPr lang="en-US" sz="2000" dirty="0" err="1">
                <a:solidFill>
                  <a:schemeClr val="accent2"/>
                </a:solidFill>
                <a:ea typeface="+mn-lt"/>
                <a:cs typeface="+mn-lt"/>
              </a:rPr>
              <a:t>redis.expire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() function to automatically delete the relevant data stored in Redis after a 24-hour period.</a:t>
            </a:r>
            <a:endParaRPr lang="en-US" sz="2000">
              <a:solidFill>
                <a:schemeClr val="accent2"/>
              </a:solidFill>
            </a:endParaRPr>
          </a:p>
        </p:txBody>
      </p:sp>
      <p:pic>
        <p:nvPicPr>
          <p:cNvPr id="672" name="Graphic 41"/>
          <p:cNvPicPr/>
          <p:nvPr/>
        </p:nvPicPr>
        <p:blipFill>
          <a:blip r:embed="rId3"/>
          <a:stretch/>
        </p:blipFill>
        <p:spPr>
          <a:xfrm rot="13500000">
            <a:off x="11521080" y="95760"/>
            <a:ext cx="532800" cy="608760"/>
          </a:xfrm>
          <a:prstGeom prst="rect">
            <a:avLst/>
          </a:prstGeom>
          <a:ln w="0">
            <a:noFill/>
          </a:ln>
        </p:spPr>
      </p:pic>
      <p:sp>
        <p:nvSpPr>
          <p:cNvPr id="673" name="Rounded Rectangle 4"/>
          <p:cNvSpPr/>
          <p:nvPr/>
        </p:nvSpPr>
        <p:spPr>
          <a:xfrm>
            <a:off x="2685519" y="3927366"/>
            <a:ext cx="2658404" cy="1372001"/>
          </a:xfrm>
          <a:prstGeom prst="roundRect">
            <a:avLst>
              <a:gd name="adj" fmla="val 6305"/>
            </a:avLst>
          </a:prstGeom>
          <a:solidFill>
            <a:srgbClr val="00A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4" name="Graphic 6"/>
          <p:cNvPicPr/>
          <p:nvPr/>
        </p:nvPicPr>
        <p:blipFill>
          <a:blip r:embed="rId4"/>
          <a:stretch/>
        </p:blipFill>
        <p:spPr>
          <a:xfrm>
            <a:off x="4373216" y="4322375"/>
            <a:ext cx="456480" cy="456480"/>
          </a:xfrm>
          <a:prstGeom prst="rect">
            <a:avLst/>
          </a:prstGeom>
          <a:ln w="0">
            <a:noFill/>
          </a:ln>
        </p:spPr>
      </p:pic>
      <p:pic>
        <p:nvPicPr>
          <p:cNvPr id="676" name="Picture 1"/>
          <p:cNvPicPr/>
          <p:nvPr/>
        </p:nvPicPr>
        <p:blipFill>
          <a:blip r:embed="rId5"/>
          <a:stretch/>
        </p:blipFill>
        <p:spPr>
          <a:xfrm>
            <a:off x="482040" y="446040"/>
            <a:ext cx="1183680" cy="402480"/>
          </a:xfrm>
          <a:prstGeom prst="rect">
            <a:avLst/>
          </a:prstGeom>
          <a:ln w="0">
            <a:noFill/>
          </a:ln>
        </p:spPr>
      </p:pic>
      <p:pic>
        <p:nvPicPr>
          <p:cNvPr id="677" name="Graphic 39"/>
          <p:cNvPicPr/>
          <p:nvPr/>
        </p:nvPicPr>
        <p:blipFill>
          <a:blip r:embed="rId3"/>
          <a:stretch/>
        </p:blipFill>
        <p:spPr>
          <a:xfrm rot="2700000">
            <a:off x="137160" y="6148440"/>
            <a:ext cx="532800" cy="6087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D458DF3-EEF8-40E4-5D3E-40BA5C7DEA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39" r="10662" b="287"/>
          <a:stretch/>
        </p:blipFill>
        <p:spPr>
          <a:xfrm>
            <a:off x="707449" y="1698567"/>
            <a:ext cx="4357603" cy="32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B43513"/>
      </a:accent2>
      <a:accent3>
        <a:srgbClr val="B64926"/>
      </a:accent3>
      <a:accent4>
        <a:srgbClr val="FF2577"/>
      </a:accent4>
      <a:accent5>
        <a:srgbClr val="CC1F42"/>
      </a:accent5>
      <a:accent6>
        <a:srgbClr val="B22600"/>
      </a:accent6>
      <a:hlink>
        <a:srgbClr val="CC5138"/>
      </a:hlink>
      <a:folHlink>
        <a:srgbClr val="6666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FA02"/>
      </a:accent1>
      <a:accent2>
        <a:srgbClr val="15151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11317</TotalTime>
  <Words>1211</Words>
  <Application>Microsoft Office PowerPoint</Application>
  <PresentationFormat>Widescreen</PresentationFormat>
  <Paragraphs>163</Paragraphs>
  <Slides>13</Slides>
  <Notes>12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/>
  <cp:revision>773</cp:revision>
  <dcterms:created xsi:type="dcterms:W3CDTF">2022-11-14T05:24:53Z</dcterms:created>
  <dcterms:modified xsi:type="dcterms:W3CDTF">2023-07-11T08:41:14Z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Widescreen</vt:lpwstr>
  </property>
  <property fmtid="{D5CDD505-2E9C-101B-9397-08002B2CF9AE}" pid="4" name="Slides">
    <vt:i4>24</vt:i4>
  </property>
</Properties>
</file>